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3d38926f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3d38926f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d38926f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d38926f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3c14c351c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3c14c351c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rgbClr val="374151"/>
                </a:solidFill>
              </a:rPr>
              <a:t>SGDRegressor: This is a linear regression model from scikit-learn (sklearn) that uses Stochastic Gradient Descent (SGD) as the optimization algorithm.</a:t>
            </a:r>
            <a:endParaRPr sz="1200">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rgbClr val="374151"/>
                </a:solidFill>
              </a:rPr>
              <a:t>mean_squared_error: This function from sklearn.metrics calculates the mean squared error between the actual salary and the predicted salary. The </a:t>
            </a:r>
            <a:r>
              <a:rPr lang="en" sz="1200">
                <a:solidFill>
                  <a:schemeClr val="dk1"/>
                </a:solidFill>
                <a:latin typeface="Calibri"/>
                <a:ea typeface="Calibri"/>
                <a:cs typeface="Calibri"/>
                <a:sym typeface="Calibri"/>
              </a:rPr>
              <a:t>alpha</a:t>
            </a:r>
            <a:r>
              <a:rPr lang="en" sz="1200">
                <a:solidFill>
                  <a:srgbClr val="374151"/>
                </a:solidFill>
              </a:rPr>
              <a:t> parameter is set to 0.01, which controls the regularization strength (L2 penalty)and the </a:t>
            </a:r>
            <a:r>
              <a:rPr lang="en" sz="1200">
                <a:solidFill>
                  <a:schemeClr val="dk1"/>
                </a:solidFill>
                <a:latin typeface="Calibri"/>
                <a:ea typeface="Calibri"/>
                <a:cs typeface="Calibri"/>
                <a:sym typeface="Calibri"/>
              </a:rPr>
              <a:t>penalty</a:t>
            </a:r>
            <a:r>
              <a:rPr lang="en" sz="1200">
                <a:solidFill>
                  <a:srgbClr val="374151"/>
                </a:solidFill>
              </a:rPr>
              <a:t> parameter is set to </a:t>
            </a:r>
            <a:r>
              <a:rPr lang="en" sz="1200">
                <a:solidFill>
                  <a:schemeClr val="dk1"/>
                </a:solidFill>
                <a:latin typeface="Calibri"/>
                <a:ea typeface="Calibri"/>
                <a:cs typeface="Calibri"/>
                <a:sym typeface="Calibri"/>
              </a:rPr>
              <a:t>None</a:t>
            </a:r>
            <a:r>
              <a:rPr lang="en" sz="1200">
                <a:solidFill>
                  <a:srgbClr val="374151"/>
                </a:solidFill>
              </a:rPr>
              <a:t>, indicating no regularization.</a:t>
            </a:r>
            <a:r>
              <a:rPr lang="en" sz="1200">
                <a:solidFill>
                  <a:schemeClr val="dk1"/>
                </a:solidFill>
                <a:latin typeface="Calibri"/>
                <a:ea typeface="Calibri"/>
                <a:cs typeface="Calibri"/>
                <a:sym typeface="Calibri"/>
              </a:rPr>
              <a:t> Losses</a:t>
            </a:r>
            <a:r>
              <a:rPr lang="en" sz="1200">
                <a:solidFill>
                  <a:srgbClr val="374151"/>
                </a:solidFill>
              </a:rPr>
              <a:t> is created to store the mean squared error (MSE) values over training epochs and the variable </a:t>
            </a:r>
            <a:r>
              <a:rPr lang="en" sz="1200">
                <a:solidFill>
                  <a:schemeClr val="dk1"/>
                </a:solidFill>
                <a:latin typeface="Calibri"/>
                <a:ea typeface="Calibri"/>
                <a:cs typeface="Calibri"/>
                <a:sym typeface="Calibri"/>
              </a:rPr>
              <a:t>num_epochs</a:t>
            </a:r>
            <a:r>
              <a:rPr lang="en" sz="1200">
                <a:solidFill>
                  <a:srgbClr val="374151"/>
                </a:solidFill>
              </a:rPr>
              <a:t> is set to 1000, representing the number of training iterations or epochs. This loop iterates over the specified number of epochs. In each epoch, the </a:t>
            </a:r>
            <a:r>
              <a:rPr lang="en" sz="1200">
                <a:solidFill>
                  <a:schemeClr val="dk1"/>
                </a:solidFill>
                <a:latin typeface="Calibri"/>
                <a:ea typeface="Calibri"/>
                <a:cs typeface="Calibri"/>
                <a:sym typeface="Calibri"/>
              </a:rPr>
              <a:t>partial_fit</a:t>
            </a:r>
            <a:r>
              <a:rPr lang="en" sz="1200">
                <a:solidFill>
                  <a:srgbClr val="374151"/>
                </a:solidFill>
              </a:rPr>
              <a:t> method is called on the regression model, which updates the model's coefficients using a single batch of the training data. Then, predictions </a:t>
            </a:r>
            <a:r>
              <a:rPr lang="en" sz="1200">
                <a:solidFill>
                  <a:schemeClr val="dk1"/>
                </a:solidFill>
                <a:latin typeface="Calibri"/>
                <a:ea typeface="Calibri"/>
                <a:cs typeface="Calibri"/>
                <a:sym typeface="Calibri"/>
              </a:rPr>
              <a:t>y_pred_train</a:t>
            </a:r>
            <a:r>
              <a:rPr lang="en" sz="1200">
                <a:solidFill>
                  <a:srgbClr val="374151"/>
                </a:solidFill>
              </a:rPr>
              <a:t> are made using the updated model, and the mean squared error (MSE) between the actual target values </a:t>
            </a:r>
            <a:r>
              <a:rPr lang="en" sz="1200">
                <a:solidFill>
                  <a:schemeClr val="dk1"/>
                </a:solidFill>
                <a:latin typeface="Calibri"/>
                <a:ea typeface="Calibri"/>
                <a:cs typeface="Calibri"/>
                <a:sym typeface="Calibri"/>
              </a:rPr>
              <a:t>y_train</a:t>
            </a:r>
            <a:r>
              <a:rPr lang="en" sz="1200">
                <a:solidFill>
                  <a:srgbClr val="374151"/>
                </a:solidFill>
              </a:rPr>
              <a:t> and predictions is calculated. The calculated MSE is then added to the </a:t>
            </a:r>
            <a:r>
              <a:rPr lang="en" sz="1200">
                <a:solidFill>
                  <a:schemeClr val="dk1"/>
                </a:solidFill>
                <a:latin typeface="Calibri"/>
                <a:ea typeface="Calibri"/>
                <a:cs typeface="Calibri"/>
                <a:sym typeface="Calibri"/>
              </a:rPr>
              <a:t>losses</a:t>
            </a:r>
            <a:r>
              <a:rPr lang="en" sz="1200">
                <a:solidFill>
                  <a:srgbClr val="374151"/>
                </a:solidFill>
              </a:rPr>
              <a:t> list. This loop iterates over a specified number of epochs (</a:t>
            </a:r>
            <a:r>
              <a:rPr lang="en" sz="1200">
                <a:solidFill>
                  <a:schemeClr val="dk1"/>
                </a:solidFill>
                <a:latin typeface="Calibri"/>
                <a:ea typeface="Calibri"/>
                <a:cs typeface="Calibri"/>
                <a:sym typeface="Calibri"/>
              </a:rPr>
              <a:t>num_epochs</a:t>
            </a:r>
            <a:r>
              <a:rPr lang="en" sz="1200">
                <a:solidFill>
                  <a:srgbClr val="374151"/>
                </a:solidFill>
              </a:rPr>
              <a:t>) and performs partial fitting of the model using the </a:t>
            </a:r>
            <a:r>
              <a:rPr lang="en" sz="1200">
                <a:solidFill>
                  <a:schemeClr val="dk1"/>
                </a:solidFill>
                <a:latin typeface="Calibri"/>
                <a:ea typeface="Calibri"/>
                <a:cs typeface="Calibri"/>
                <a:sym typeface="Calibri"/>
              </a:rPr>
              <a:t>X_train</a:t>
            </a:r>
            <a:r>
              <a:rPr lang="en" sz="1200">
                <a:solidFill>
                  <a:srgbClr val="374151"/>
                </a:solidFill>
              </a:rPr>
              <a:t> and </a:t>
            </a:r>
            <a:r>
              <a:rPr lang="en" sz="1200">
                <a:solidFill>
                  <a:schemeClr val="dk1"/>
                </a:solidFill>
                <a:latin typeface="Calibri"/>
                <a:ea typeface="Calibri"/>
                <a:cs typeface="Calibri"/>
                <a:sym typeface="Calibri"/>
              </a:rPr>
              <a:t>y_train</a:t>
            </a:r>
            <a:r>
              <a:rPr lang="en" sz="1200">
                <a:solidFill>
                  <a:srgbClr val="374151"/>
                </a:solidFill>
              </a:rPr>
              <a:t> data. This approach simulates online learning, where the model is updated iteratively as new data becomes available. The graph shows helps visualize how the model's performance improves over time. The scatter plot comparing the actual salaries (</a:t>
            </a:r>
            <a:r>
              <a:rPr lang="en" sz="1200">
                <a:solidFill>
                  <a:schemeClr val="dk1"/>
                </a:solidFill>
                <a:latin typeface="Calibri"/>
                <a:ea typeface="Calibri"/>
                <a:cs typeface="Calibri"/>
                <a:sym typeface="Calibri"/>
              </a:rPr>
              <a:t>y_test</a:t>
            </a:r>
            <a:r>
              <a:rPr lang="en" sz="1200">
                <a:solidFill>
                  <a:srgbClr val="374151"/>
                </a:solidFill>
              </a:rPr>
              <a:t>) against the predicted salaries (</a:t>
            </a:r>
            <a:r>
              <a:rPr lang="en" sz="1200">
                <a:solidFill>
                  <a:schemeClr val="dk1"/>
                </a:solidFill>
                <a:latin typeface="Calibri"/>
                <a:ea typeface="Calibri"/>
                <a:cs typeface="Calibri"/>
                <a:sym typeface="Calibri"/>
              </a:rPr>
              <a:t>y_pred</a:t>
            </a:r>
            <a:r>
              <a:rPr lang="en" sz="1200">
                <a:solidFill>
                  <a:srgbClr val="374151"/>
                </a:solidFill>
              </a:rPr>
              <a:t>) using the trained model. The blue dots represent the predicted salaries, and the red dashed line represents the ideal scenario where actual and predicted salaries are the same.</a:t>
            </a:r>
            <a:endParaRPr sz="1200">
              <a:solidFill>
                <a:srgbClr val="37415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5d5b16e1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5d5b16e1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rPr>
              <a:t>To improve the performance of your model we perform hyperparameter tuning. This method uses a grid search approach. In this approach, you define a grid of hyperparameter values to search through and then evaluate the model's performance with each combination of hyperparameters. </a:t>
            </a:r>
            <a:r>
              <a:rPr lang="en" sz="1200">
                <a:solidFill>
                  <a:schemeClr val="dk1"/>
                </a:solidFill>
                <a:latin typeface="Calibri"/>
                <a:ea typeface="Calibri"/>
                <a:cs typeface="Calibri"/>
                <a:sym typeface="Calibri"/>
              </a:rPr>
              <a:t>GridSearchCV</a:t>
            </a:r>
            <a:r>
              <a:rPr lang="en" sz="1200">
                <a:solidFill>
                  <a:srgbClr val="374151"/>
                </a:solidFill>
              </a:rPr>
              <a:t> .</a:t>
            </a:r>
            <a:endParaRPr sz="1200">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rPr>
              <a:t>We use a predefined grid of hyperparameters for the </a:t>
            </a:r>
            <a:r>
              <a:rPr lang="en" sz="1200">
                <a:solidFill>
                  <a:schemeClr val="dk1"/>
                </a:solidFill>
                <a:latin typeface="Calibri"/>
                <a:ea typeface="Calibri"/>
                <a:cs typeface="Calibri"/>
                <a:sym typeface="Calibri"/>
              </a:rPr>
              <a:t>alpha</a:t>
            </a:r>
            <a:r>
              <a:rPr lang="en" sz="1200">
                <a:solidFill>
                  <a:srgbClr val="374151"/>
                </a:solidFill>
              </a:rPr>
              <a:t> (learning rate) and </a:t>
            </a:r>
            <a:r>
              <a:rPr lang="en" sz="1200">
                <a:solidFill>
                  <a:schemeClr val="dk1"/>
                </a:solidFill>
                <a:latin typeface="Calibri"/>
                <a:ea typeface="Calibri"/>
                <a:cs typeface="Calibri"/>
                <a:sym typeface="Calibri"/>
              </a:rPr>
              <a:t>penalty</a:t>
            </a:r>
            <a:r>
              <a:rPr lang="en" sz="1200">
                <a:solidFill>
                  <a:srgbClr val="374151"/>
                </a:solidFill>
              </a:rPr>
              <a:t> (regularization) parameters. The scoring metric is set to negative mean squared error, which is common for regression problems. The grid search will perform cross-validation and evaluate the performance of the model with different combinations of hyperparameters. Once the grid search is complete, we extract the best hyperparameters and create a final model using those hyperparameters. Finally, we evaluate the final model's performance on the test set and print the results.</a:t>
            </a:r>
            <a:endParaRPr sz="1200">
              <a:solidFill>
                <a:srgbClr val="37415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3c14c351c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3c14c351c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c14c351c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c14c351c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3c14c351c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3c14c351c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3c14c351c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3c14c351c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3c14c351c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3c14c351c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3d1d015b0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3d1d015b0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Akhyar part:</a:t>
            </a:r>
            <a:endParaRPr/>
          </a:p>
          <a:p>
            <a:pPr indent="-298450" lvl="0" marL="457200" rtl="0" algn="l">
              <a:spcBef>
                <a:spcPts val="0"/>
              </a:spcBef>
              <a:spcAft>
                <a:spcPts val="0"/>
              </a:spcAft>
              <a:buSzPts val="1100"/>
              <a:buChar char="-"/>
            </a:pPr>
            <a:r>
              <a:rPr lang="en"/>
              <a:t>Talk about basketball </a:t>
            </a:r>
            <a:r>
              <a:rPr lang="en"/>
              <a:t>reference</a:t>
            </a:r>
            <a:r>
              <a:rPr lang="en"/>
              <a:t> being one of our main sources for accurate data. Talk about how each </a:t>
            </a:r>
            <a:r>
              <a:rPr lang="en"/>
              <a:t>statistic</a:t>
            </a:r>
            <a:r>
              <a:rPr lang="en"/>
              <a:t> is important when it comes to player </a:t>
            </a:r>
            <a:r>
              <a:rPr lang="en"/>
              <a:t>performance</a:t>
            </a:r>
            <a:r>
              <a:rPr lang="en"/>
              <a:t> (briefly) </a:t>
            </a:r>
            <a:endParaRPr/>
          </a:p>
          <a:p>
            <a:pPr indent="-298450" lvl="0" marL="457200" rtl="0" algn="l">
              <a:spcBef>
                <a:spcPts val="0"/>
              </a:spcBef>
              <a:spcAft>
                <a:spcPts val="0"/>
              </a:spcAft>
              <a:buSzPts val="1100"/>
              <a:buChar char="-"/>
            </a:pPr>
            <a:r>
              <a:rPr lang="en"/>
              <a:t>HoopsHype was one of the few sources that gave us contract summary from 2000.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3d38926f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3d38926f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CACACA"/>
              </a:buClr>
              <a:buSzPts val="1800"/>
              <a:buFont typeface="Average"/>
              <a:buChar char="-"/>
            </a:pPr>
            <a:r>
              <a:rPr lang="en" sz="1800">
                <a:solidFill>
                  <a:srgbClr val="CACACA"/>
                </a:solidFill>
                <a:latin typeface="Average"/>
                <a:ea typeface="Average"/>
                <a:cs typeface="Average"/>
                <a:sym typeface="Average"/>
              </a:rPr>
              <a:t>Brief talk about the upcoming free agents</a:t>
            </a:r>
            <a:endParaRPr sz="1800">
              <a:solidFill>
                <a:srgbClr val="CACACA"/>
              </a:solidFill>
              <a:latin typeface="Average"/>
              <a:ea typeface="Average"/>
              <a:cs typeface="Average"/>
              <a:sym typeface="Average"/>
            </a:endParaRPr>
          </a:p>
          <a:p>
            <a:pPr indent="-342900" lvl="0" marL="457200" rtl="0" algn="l">
              <a:lnSpc>
                <a:spcPct val="115000"/>
              </a:lnSpc>
              <a:spcBef>
                <a:spcPts val="0"/>
              </a:spcBef>
              <a:spcAft>
                <a:spcPts val="0"/>
              </a:spcAft>
              <a:buClr>
                <a:srgbClr val="CACACA"/>
              </a:buClr>
              <a:buSzPts val="1800"/>
              <a:buFont typeface="Average"/>
              <a:buChar char="-"/>
            </a:pPr>
            <a:r>
              <a:rPr lang="en" sz="1800">
                <a:solidFill>
                  <a:srgbClr val="CACACA"/>
                </a:solidFill>
                <a:latin typeface="Average"/>
                <a:ea typeface="Average"/>
                <a:cs typeface="Average"/>
                <a:sym typeface="Average"/>
              </a:rPr>
              <a:t>Mention how stats can be relevant and important when it comes to contract talks</a:t>
            </a:r>
            <a:endParaRPr sz="1800">
              <a:solidFill>
                <a:srgbClr val="CACACA"/>
              </a:solidFill>
              <a:latin typeface="Average"/>
              <a:ea typeface="Average"/>
              <a:cs typeface="Average"/>
              <a:sym typeface="Average"/>
            </a:endParaRPr>
          </a:p>
          <a:p>
            <a:pPr indent="-342900" lvl="0" marL="457200" rtl="0" algn="l">
              <a:lnSpc>
                <a:spcPct val="115000"/>
              </a:lnSpc>
              <a:spcBef>
                <a:spcPts val="0"/>
              </a:spcBef>
              <a:spcAft>
                <a:spcPts val="0"/>
              </a:spcAft>
              <a:buClr>
                <a:srgbClr val="CACACA"/>
              </a:buClr>
              <a:buSzPts val="1800"/>
              <a:buFont typeface="Average"/>
              <a:buChar char="-"/>
            </a:pPr>
            <a:r>
              <a:rPr lang="en" sz="1800">
                <a:solidFill>
                  <a:srgbClr val="CACACA"/>
                </a:solidFill>
                <a:latin typeface="Average"/>
                <a:ea typeface="Average"/>
                <a:cs typeface="Average"/>
                <a:sym typeface="Average"/>
              </a:rPr>
              <a:t>Talk about the merging of the salary table with the statistics table</a:t>
            </a:r>
            <a:endParaRPr sz="1800">
              <a:solidFill>
                <a:srgbClr val="CACACA"/>
              </a:solidFill>
              <a:latin typeface="Average"/>
              <a:ea typeface="Average"/>
              <a:cs typeface="Average"/>
              <a:sym typeface="Average"/>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3d1d015b0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3d1d015b0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CACACA"/>
              </a:buClr>
              <a:buSzPts val="1800"/>
              <a:buFont typeface="Average"/>
              <a:buChar char="-"/>
            </a:pPr>
            <a:r>
              <a:rPr lang="en" sz="1800">
                <a:solidFill>
                  <a:srgbClr val="CACACA"/>
                </a:solidFill>
                <a:latin typeface="Average"/>
                <a:ea typeface="Average"/>
                <a:cs typeface="Average"/>
                <a:sym typeface="Average"/>
              </a:rPr>
              <a:t>Brief talk about the upcoming free agents</a:t>
            </a:r>
            <a:endParaRPr sz="1800">
              <a:solidFill>
                <a:srgbClr val="CACACA"/>
              </a:solidFill>
              <a:latin typeface="Average"/>
              <a:ea typeface="Average"/>
              <a:cs typeface="Average"/>
              <a:sym typeface="Average"/>
            </a:endParaRPr>
          </a:p>
          <a:p>
            <a:pPr indent="-342900" lvl="0" marL="457200" rtl="0" algn="l">
              <a:lnSpc>
                <a:spcPct val="115000"/>
              </a:lnSpc>
              <a:spcBef>
                <a:spcPts val="0"/>
              </a:spcBef>
              <a:spcAft>
                <a:spcPts val="0"/>
              </a:spcAft>
              <a:buClr>
                <a:srgbClr val="CACACA"/>
              </a:buClr>
              <a:buSzPts val="1800"/>
              <a:buFont typeface="Average"/>
              <a:buChar char="-"/>
            </a:pPr>
            <a:r>
              <a:rPr lang="en" sz="1800">
                <a:solidFill>
                  <a:srgbClr val="CACACA"/>
                </a:solidFill>
                <a:latin typeface="Average"/>
                <a:ea typeface="Average"/>
                <a:cs typeface="Average"/>
                <a:sym typeface="Average"/>
              </a:rPr>
              <a:t>Mention how stats can be relevant and important when it comes to contract talks</a:t>
            </a:r>
            <a:endParaRPr sz="1800">
              <a:solidFill>
                <a:srgbClr val="CACACA"/>
              </a:solidFill>
              <a:latin typeface="Average"/>
              <a:ea typeface="Average"/>
              <a:cs typeface="Average"/>
              <a:sym typeface="Average"/>
            </a:endParaRPr>
          </a:p>
          <a:p>
            <a:pPr indent="-342900" lvl="0" marL="457200" rtl="0" algn="l">
              <a:lnSpc>
                <a:spcPct val="115000"/>
              </a:lnSpc>
              <a:spcBef>
                <a:spcPts val="0"/>
              </a:spcBef>
              <a:spcAft>
                <a:spcPts val="0"/>
              </a:spcAft>
              <a:buClr>
                <a:srgbClr val="CACACA"/>
              </a:buClr>
              <a:buSzPts val="1800"/>
              <a:buFont typeface="Average"/>
              <a:buChar char="-"/>
            </a:pPr>
            <a:r>
              <a:rPr lang="en" sz="1800">
                <a:solidFill>
                  <a:srgbClr val="CACACA"/>
                </a:solidFill>
                <a:latin typeface="Average"/>
                <a:ea typeface="Average"/>
                <a:cs typeface="Average"/>
                <a:sym typeface="Average"/>
              </a:rPr>
              <a:t>Talk about the merging of the salary table with the statistics table</a:t>
            </a:r>
            <a:endParaRPr sz="1800">
              <a:solidFill>
                <a:srgbClr val="CACACA"/>
              </a:solidFill>
              <a:latin typeface="Average"/>
              <a:ea typeface="Average"/>
              <a:cs typeface="Average"/>
              <a:sym typeface="Average"/>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e5d5b16e1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e5d5b16e1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5d5b16e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5d5b16e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delete this too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c14c351c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c14c351c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169375"/>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Predicting Salaries of NBA Players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Contributors:  Matthew Reyes, Ryan Kincheloe, Harman Malhi, Akhyar Zaman, Emma Ng, Stelios Kosmidis</a:t>
            </a:r>
            <a:endParaRPr/>
          </a:p>
        </p:txBody>
      </p:sp>
      <p:sp>
        <p:nvSpPr>
          <p:cNvPr id="61" name="Google Shape;61;p13"/>
          <p:cNvSpPr txBox="1"/>
          <p:nvPr/>
        </p:nvSpPr>
        <p:spPr>
          <a:xfrm>
            <a:off x="985725" y="1984100"/>
            <a:ext cx="7165500" cy="6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FFFFFF"/>
                </a:solidFill>
                <a:latin typeface="Average"/>
                <a:ea typeface="Average"/>
                <a:cs typeface="Average"/>
                <a:sym typeface="Average"/>
              </a:rPr>
              <a:t>What Is Your Worth?</a:t>
            </a:r>
            <a:endParaRPr sz="3500">
              <a:solidFill>
                <a:srgbClr val="FFFFFF"/>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a:t>
            </a:r>
            <a:endParaRPr/>
          </a:p>
        </p:txBody>
      </p:sp>
      <p:sp>
        <p:nvSpPr>
          <p:cNvPr id="128" name="Google Shape;128;p22"/>
          <p:cNvSpPr txBox="1"/>
          <p:nvPr>
            <p:ph idx="1" type="body"/>
          </p:nvPr>
        </p:nvSpPr>
        <p:spPr>
          <a:xfrm>
            <a:off x="311700" y="1152475"/>
            <a:ext cx="4052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Utilized SKLearn linear regression and SDGRegressor</a:t>
            </a:r>
            <a:endParaRPr/>
          </a:p>
          <a:p>
            <a:pPr indent="-342900" lvl="0" marL="457200" rtl="0" algn="l">
              <a:spcBef>
                <a:spcPts val="0"/>
              </a:spcBef>
              <a:spcAft>
                <a:spcPts val="0"/>
              </a:spcAft>
              <a:buSzPts val="1800"/>
              <a:buChar char="●"/>
            </a:pPr>
            <a:r>
              <a:rPr lang="en"/>
              <a:t>Optimization process </a:t>
            </a:r>
            <a:endParaRPr/>
          </a:p>
          <a:p>
            <a:pPr indent="-317500" lvl="1" marL="914400" rtl="0" algn="l">
              <a:spcBef>
                <a:spcPts val="0"/>
              </a:spcBef>
              <a:spcAft>
                <a:spcPts val="0"/>
              </a:spcAft>
              <a:buSzPts val="1400"/>
              <a:buChar char="○"/>
            </a:pPr>
            <a:r>
              <a:rPr lang="en"/>
              <a:t>Re-processing the data!</a:t>
            </a:r>
            <a:endParaRPr/>
          </a:p>
          <a:p>
            <a:pPr indent="-317500" lvl="2" marL="1371600" rtl="0" algn="l">
              <a:spcBef>
                <a:spcPts val="0"/>
              </a:spcBef>
              <a:spcAft>
                <a:spcPts val="0"/>
              </a:spcAft>
              <a:buSzPts val="1400"/>
              <a:buChar char="■"/>
            </a:pPr>
            <a:r>
              <a:rPr lang="en" u="sng"/>
              <a:t>Properly </a:t>
            </a:r>
            <a:r>
              <a:rPr lang="en"/>
              <a:t>encoding categorical data</a:t>
            </a:r>
            <a:endParaRPr/>
          </a:p>
          <a:p>
            <a:pPr indent="-317500" lvl="2" marL="1371600" rtl="0" algn="l">
              <a:spcBef>
                <a:spcPts val="0"/>
              </a:spcBef>
              <a:spcAft>
                <a:spcPts val="0"/>
              </a:spcAft>
              <a:buSzPts val="1400"/>
              <a:buChar char="■"/>
            </a:pPr>
            <a:r>
              <a:rPr lang="en"/>
              <a:t>Model improves with each additional year</a:t>
            </a:r>
            <a:endParaRPr/>
          </a:p>
          <a:p>
            <a:pPr indent="-317500" lvl="1" marL="914400" rtl="0" algn="l">
              <a:spcBef>
                <a:spcPts val="0"/>
              </a:spcBef>
              <a:spcAft>
                <a:spcPts val="0"/>
              </a:spcAft>
              <a:buSzPts val="1400"/>
              <a:buChar char="○"/>
            </a:pPr>
            <a:r>
              <a:rPr lang="en"/>
              <a:t>Model tuning</a:t>
            </a:r>
            <a:endParaRPr/>
          </a:p>
          <a:p>
            <a:pPr indent="-317500" lvl="2" marL="1371600" rtl="0" algn="l">
              <a:spcBef>
                <a:spcPts val="0"/>
              </a:spcBef>
              <a:spcAft>
                <a:spcPts val="0"/>
              </a:spcAft>
              <a:buSzPts val="1400"/>
              <a:buChar char="■"/>
            </a:pPr>
            <a:r>
              <a:rPr lang="en"/>
              <a:t>StandardScaler -&gt; MinMaxScaler</a:t>
            </a:r>
            <a:endParaRPr/>
          </a:p>
          <a:p>
            <a:pPr indent="-317500" lvl="2" marL="1371600" rtl="0" algn="l">
              <a:spcBef>
                <a:spcPts val="0"/>
              </a:spcBef>
              <a:spcAft>
                <a:spcPts val="0"/>
              </a:spcAft>
              <a:buSzPts val="1400"/>
              <a:buChar char="■"/>
            </a:pPr>
            <a:r>
              <a:rPr lang="en"/>
              <a:t>Raise learning rate</a:t>
            </a:r>
            <a:endParaRPr/>
          </a:p>
          <a:p>
            <a:pPr indent="-317500" lvl="2" marL="1371600" rtl="0" algn="l">
              <a:spcBef>
                <a:spcPts val="0"/>
              </a:spcBef>
              <a:spcAft>
                <a:spcPts val="0"/>
              </a:spcAft>
              <a:buSzPts val="1400"/>
              <a:buChar char="■"/>
            </a:pPr>
            <a:r>
              <a:rPr lang="en"/>
              <a:t>Remove regularization</a:t>
            </a:r>
            <a:endParaRPr/>
          </a:p>
        </p:txBody>
      </p:sp>
      <p:sp>
        <p:nvSpPr>
          <p:cNvPr id="129" name="Google Shape;129;p22"/>
          <p:cNvSpPr txBox="1"/>
          <p:nvPr>
            <p:ph idx="1" type="body"/>
          </p:nvPr>
        </p:nvSpPr>
        <p:spPr>
          <a:xfrm>
            <a:off x="5864600" y="445025"/>
            <a:ext cx="2012400" cy="43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Target: 2018-2019 salary</a:t>
            </a:r>
            <a:endParaRPr sz="1400"/>
          </a:p>
        </p:txBody>
      </p:sp>
      <p:pic>
        <p:nvPicPr>
          <p:cNvPr id="130" name="Google Shape;130;p22"/>
          <p:cNvPicPr preferRelativeResize="0"/>
          <p:nvPr/>
        </p:nvPicPr>
        <p:blipFill>
          <a:blip r:embed="rId3">
            <a:alphaModFix/>
          </a:blip>
          <a:stretch>
            <a:fillRect/>
          </a:stretch>
        </p:blipFill>
        <p:spPr>
          <a:xfrm>
            <a:off x="5209350" y="769925"/>
            <a:ext cx="3134101" cy="724325"/>
          </a:xfrm>
          <a:prstGeom prst="rect">
            <a:avLst/>
          </a:prstGeom>
          <a:noFill/>
          <a:ln>
            <a:noFill/>
          </a:ln>
        </p:spPr>
      </p:pic>
      <p:pic>
        <p:nvPicPr>
          <p:cNvPr id="131" name="Google Shape;131;p22"/>
          <p:cNvPicPr preferRelativeResize="0"/>
          <p:nvPr/>
        </p:nvPicPr>
        <p:blipFill>
          <a:blip r:embed="rId4">
            <a:alphaModFix/>
          </a:blip>
          <a:stretch>
            <a:fillRect/>
          </a:stretch>
        </p:blipFill>
        <p:spPr>
          <a:xfrm>
            <a:off x="5167375" y="1796988"/>
            <a:ext cx="3406849" cy="724325"/>
          </a:xfrm>
          <a:prstGeom prst="rect">
            <a:avLst/>
          </a:prstGeom>
          <a:noFill/>
          <a:ln>
            <a:noFill/>
          </a:ln>
        </p:spPr>
      </p:pic>
      <p:sp>
        <p:nvSpPr>
          <p:cNvPr id="132" name="Google Shape;132;p22"/>
          <p:cNvSpPr txBox="1"/>
          <p:nvPr>
            <p:ph idx="1" type="body"/>
          </p:nvPr>
        </p:nvSpPr>
        <p:spPr>
          <a:xfrm>
            <a:off x="5864600" y="1494250"/>
            <a:ext cx="2012400" cy="43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Target: 2019-2020 salary</a:t>
            </a:r>
            <a:endParaRPr sz="1400"/>
          </a:p>
        </p:txBody>
      </p:sp>
      <p:sp>
        <p:nvSpPr>
          <p:cNvPr id="133" name="Google Shape;133;p22"/>
          <p:cNvSpPr txBox="1"/>
          <p:nvPr>
            <p:ph idx="1" type="body"/>
          </p:nvPr>
        </p:nvSpPr>
        <p:spPr>
          <a:xfrm>
            <a:off x="5770200" y="2543463"/>
            <a:ext cx="2012400" cy="43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Target: 2020-2021 salary</a:t>
            </a:r>
            <a:endParaRPr sz="1400"/>
          </a:p>
        </p:txBody>
      </p:sp>
      <p:pic>
        <p:nvPicPr>
          <p:cNvPr id="134" name="Google Shape;134;p22"/>
          <p:cNvPicPr preferRelativeResize="0"/>
          <p:nvPr/>
        </p:nvPicPr>
        <p:blipFill>
          <a:blip r:embed="rId5">
            <a:alphaModFix/>
          </a:blip>
          <a:stretch>
            <a:fillRect/>
          </a:stretch>
        </p:blipFill>
        <p:spPr>
          <a:xfrm>
            <a:off x="5171789" y="2890249"/>
            <a:ext cx="3398010" cy="724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a:t>
            </a:r>
            <a:endParaRPr/>
          </a:p>
        </p:txBody>
      </p:sp>
      <p:sp>
        <p:nvSpPr>
          <p:cNvPr id="140" name="Google Shape;14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Created and attempted to utilize a more comprehensive dataset with the following differences:</a:t>
            </a:r>
            <a:endParaRPr/>
          </a:p>
          <a:p>
            <a:pPr indent="-317500" lvl="1" marL="914400" rtl="0" algn="l">
              <a:spcBef>
                <a:spcPts val="0"/>
              </a:spcBef>
              <a:spcAft>
                <a:spcPts val="0"/>
              </a:spcAft>
              <a:buSzPts val="1400"/>
              <a:buChar char="○"/>
            </a:pPr>
            <a:r>
              <a:rPr lang="en"/>
              <a:t>Columns for salary by year -&gt; single salary column</a:t>
            </a:r>
            <a:endParaRPr/>
          </a:p>
          <a:p>
            <a:pPr indent="-317500" lvl="1" marL="914400" rtl="0" algn="l">
              <a:spcBef>
                <a:spcPts val="0"/>
              </a:spcBef>
              <a:spcAft>
                <a:spcPts val="0"/>
              </a:spcAft>
              <a:buSzPts val="1400"/>
              <a:buChar char="○"/>
            </a:pPr>
            <a:r>
              <a:rPr lang="en"/>
              <a:t>1 player per row -&gt; multiple rows for same player</a:t>
            </a:r>
            <a:endParaRPr/>
          </a:p>
          <a:p>
            <a:pPr indent="-317500" lvl="1" marL="914400" rtl="0" algn="l">
              <a:spcBef>
                <a:spcPts val="0"/>
              </a:spcBef>
              <a:spcAft>
                <a:spcPts val="0"/>
              </a:spcAft>
              <a:buSzPts val="1400"/>
              <a:buChar char="○"/>
            </a:pPr>
            <a:r>
              <a:rPr lang="en"/>
              <a:t>Less historical salary data (earliest record 2003 -&gt; 2010)</a:t>
            </a:r>
            <a:endParaRPr/>
          </a:p>
          <a:p>
            <a:pPr indent="-317500" lvl="1" marL="914400" rtl="0" algn="l">
              <a:spcBef>
                <a:spcPts val="0"/>
              </a:spcBef>
              <a:spcAft>
                <a:spcPts val="0"/>
              </a:spcAft>
              <a:buSzPts val="1400"/>
              <a:buChar char="○"/>
            </a:pPr>
            <a:r>
              <a:rPr lang="en"/>
              <a:t>More comprehensive season statistical data (single season totals -&gt; totals by season)</a:t>
            </a:r>
            <a:endParaRPr/>
          </a:p>
          <a:p>
            <a:pPr indent="-342900" lvl="0" marL="457200" rtl="0" algn="l">
              <a:spcBef>
                <a:spcPts val="0"/>
              </a:spcBef>
              <a:spcAft>
                <a:spcPts val="0"/>
              </a:spcAft>
              <a:buSzPts val="1800"/>
              <a:buChar char="●"/>
            </a:pPr>
            <a:r>
              <a:rPr lang="en"/>
              <a:t>With more data came more challenges, and ultimately pushed us back to our original data set.</a:t>
            </a:r>
            <a:endParaRPr/>
          </a:p>
          <a:p>
            <a:pPr indent="0" lvl="0" marL="0" rtl="0" algn="l">
              <a:spcBef>
                <a:spcPts val="1200"/>
              </a:spcBef>
              <a:spcAft>
                <a:spcPts val="0"/>
              </a:spcAft>
              <a:buNone/>
            </a:pPr>
            <a:r>
              <a:t/>
            </a:r>
            <a:endParaRPr sz="1400"/>
          </a:p>
          <a:p>
            <a:pPr indent="0" lvl="0" marL="0" rtl="0" algn="l">
              <a:spcBef>
                <a:spcPts val="1200"/>
              </a:spcBef>
              <a:spcAft>
                <a:spcPts val="1200"/>
              </a:spcAft>
              <a:buNone/>
            </a:pPr>
            <a:r>
              <a:rPr lang="en" sz="1400"/>
              <a:t>			Target 2018-19 salary -&gt;</a:t>
            </a:r>
            <a:endParaRPr sz="1400"/>
          </a:p>
        </p:txBody>
      </p:sp>
      <p:pic>
        <p:nvPicPr>
          <p:cNvPr id="141" name="Google Shape;141;p23"/>
          <p:cNvPicPr preferRelativeResize="0"/>
          <p:nvPr/>
        </p:nvPicPr>
        <p:blipFill>
          <a:blip r:embed="rId3">
            <a:alphaModFix/>
          </a:blip>
          <a:stretch>
            <a:fillRect/>
          </a:stretch>
        </p:blipFill>
        <p:spPr>
          <a:xfrm>
            <a:off x="3683075" y="3843897"/>
            <a:ext cx="4660425" cy="1092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a:t>
            </a:r>
            <a:endParaRPr/>
          </a:p>
        </p:txBody>
      </p:sp>
      <p:sp>
        <p:nvSpPr>
          <p:cNvPr id="147" name="Google Shape;147;p24"/>
          <p:cNvSpPr txBox="1"/>
          <p:nvPr>
            <p:ph idx="1" type="body"/>
          </p:nvPr>
        </p:nvSpPr>
        <p:spPr>
          <a:xfrm>
            <a:off x="311700" y="1152475"/>
            <a:ext cx="3921600" cy="628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sz="1200"/>
              <a:t>Using the Stochastic Gradient Descent (SGD) as the optimization algorithm and calculated the MSE between actual and predicted salaries.</a:t>
            </a:r>
            <a:endParaRPr sz="1200"/>
          </a:p>
        </p:txBody>
      </p:sp>
      <p:pic>
        <p:nvPicPr>
          <p:cNvPr id="148" name="Google Shape;148;p24"/>
          <p:cNvPicPr preferRelativeResize="0"/>
          <p:nvPr/>
        </p:nvPicPr>
        <p:blipFill>
          <a:blip r:embed="rId3">
            <a:alphaModFix/>
          </a:blip>
          <a:stretch>
            <a:fillRect/>
          </a:stretch>
        </p:blipFill>
        <p:spPr>
          <a:xfrm>
            <a:off x="674924" y="1780975"/>
            <a:ext cx="2518625" cy="1989725"/>
          </a:xfrm>
          <a:prstGeom prst="rect">
            <a:avLst/>
          </a:prstGeom>
          <a:noFill/>
          <a:ln>
            <a:noFill/>
          </a:ln>
        </p:spPr>
      </p:pic>
      <p:pic>
        <p:nvPicPr>
          <p:cNvPr id="149" name="Google Shape;149;p24"/>
          <p:cNvPicPr preferRelativeResize="0"/>
          <p:nvPr/>
        </p:nvPicPr>
        <p:blipFill>
          <a:blip r:embed="rId4">
            <a:alphaModFix/>
          </a:blip>
          <a:stretch>
            <a:fillRect/>
          </a:stretch>
        </p:blipFill>
        <p:spPr>
          <a:xfrm>
            <a:off x="5748700" y="1780975"/>
            <a:ext cx="2423486" cy="1989725"/>
          </a:xfrm>
          <a:prstGeom prst="rect">
            <a:avLst/>
          </a:prstGeom>
          <a:noFill/>
          <a:ln>
            <a:noFill/>
          </a:ln>
        </p:spPr>
      </p:pic>
      <p:sp>
        <p:nvSpPr>
          <p:cNvPr id="150" name="Google Shape;150;p24"/>
          <p:cNvSpPr txBox="1"/>
          <p:nvPr>
            <p:ph idx="1" type="body"/>
          </p:nvPr>
        </p:nvSpPr>
        <p:spPr>
          <a:xfrm>
            <a:off x="4771900" y="1152475"/>
            <a:ext cx="3921600" cy="62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Scatter plot comparing the actual salaries against the predicted salaries using the model.</a:t>
            </a:r>
            <a:endParaRPr sz="1200"/>
          </a:p>
        </p:txBody>
      </p:sp>
      <p:sp>
        <p:nvSpPr>
          <p:cNvPr id="151" name="Google Shape;151;p24"/>
          <p:cNvSpPr txBox="1"/>
          <p:nvPr>
            <p:ph idx="1" type="body"/>
          </p:nvPr>
        </p:nvSpPr>
        <p:spPr>
          <a:xfrm>
            <a:off x="311700" y="4214900"/>
            <a:ext cx="3921600" cy="62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This approach </a:t>
            </a:r>
            <a:r>
              <a:rPr lang="en" sz="1200"/>
              <a:t>simulates</a:t>
            </a:r>
            <a:r>
              <a:rPr lang="en" sz="1200"/>
              <a:t> online learning, where the model is updated iteratively as new data becomes available.</a:t>
            </a:r>
            <a:endParaRPr sz="1200"/>
          </a:p>
        </p:txBody>
      </p:sp>
      <p:sp>
        <p:nvSpPr>
          <p:cNvPr id="152" name="Google Shape;152;p24"/>
          <p:cNvSpPr txBox="1"/>
          <p:nvPr>
            <p:ph idx="1" type="body"/>
          </p:nvPr>
        </p:nvSpPr>
        <p:spPr>
          <a:xfrm>
            <a:off x="4771900" y="4214900"/>
            <a:ext cx="3921600" cy="628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sz="1200"/>
              <a:t>The </a:t>
            </a:r>
            <a:r>
              <a:rPr lang="en" sz="1200"/>
              <a:t>points</a:t>
            </a:r>
            <a:r>
              <a:rPr lang="en" sz="1200"/>
              <a:t> represent the predicted salaries, and the red line represents ideal scenario where the actual and predicted salaries are the same.</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a:t>
            </a:r>
            <a:endParaRPr/>
          </a:p>
        </p:txBody>
      </p:sp>
      <p:sp>
        <p:nvSpPr>
          <p:cNvPr id="158" name="Google Shape;158;p25"/>
          <p:cNvSpPr txBox="1"/>
          <p:nvPr>
            <p:ph idx="1" type="body"/>
          </p:nvPr>
        </p:nvSpPr>
        <p:spPr>
          <a:xfrm>
            <a:off x="311700" y="1152475"/>
            <a:ext cx="8487900" cy="727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
              <a:t>We turned off the </a:t>
            </a:r>
            <a:r>
              <a:rPr lang="en"/>
              <a:t>regularization</a:t>
            </a:r>
            <a:r>
              <a:rPr lang="en"/>
              <a:t> while training in order to overcome the limited sample values. This might create overfitting of the data and limited generalization of the model.</a:t>
            </a:r>
            <a:endParaRPr/>
          </a:p>
        </p:txBody>
      </p:sp>
      <p:pic>
        <p:nvPicPr>
          <p:cNvPr id="159" name="Google Shape;159;p25"/>
          <p:cNvPicPr preferRelativeResize="0"/>
          <p:nvPr/>
        </p:nvPicPr>
        <p:blipFill>
          <a:blip r:embed="rId3">
            <a:alphaModFix/>
          </a:blip>
          <a:stretch>
            <a:fillRect/>
          </a:stretch>
        </p:blipFill>
        <p:spPr>
          <a:xfrm>
            <a:off x="1240100" y="2571750"/>
            <a:ext cx="1729600" cy="1934525"/>
          </a:xfrm>
          <a:prstGeom prst="rect">
            <a:avLst/>
          </a:prstGeom>
          <a:noFill/>
          <a:ln>
            <a:noFill/>
          </a:ln>
        </p:spPr>
      </p:pic>
      <p:sp>
        <p:nvSpPr>
          <p:cNvPr id="160" name="Google Shape;160;p25"/>
          <p:cNvSpPr txBox="1"/>
          <p:nvPr>
            <p:ph idx="1" type="body"/>
          </p:nvPr>
        </p:nvSpPr>
        <p:spPr>
          <a:xfrm>
            <a:off x="638200" y="1981275"/>
            <a:ext cx="2933400" cy="3915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1300"/>
              <a:t>Tensorflow </a:t>
            </a:r>
            <a:r>
              <a:rPr lang="en" sz="1300"/>
              <a:t>neural</a:t>
            </a:r>
            <a:r>
              <a:rPr lang="en" sz="1300"/>
              <a:t> </a:t>
            </a:r>
            <a:r>
              <a:rPr lang="en" sz="1300"/>
              <a:t>network regression:</a:t>
            </a:r>
            <a:endParaRPr sz="1300"/>
          </a:p>
        </p:txBody>
      </p:sp>
      <p:pic>
        <p:nvPicPr>
          <p:cNvPr id="161" name="Google Shape;161;p25"/>
          <p:cNvPicPr preferRelativeResize="0"/>
          <p:nvPr/>
        </p:nvPicPr>
        <p:blipFill>
          <a:blip r:embed="rId4">
            <a:alphaModFix/>
          </a:blip>
          <a:stretch>
            <a:fillRect/>
          </a:stretch>
        </p:blipFill>
        <p:spPr>
          <a:xfrm>
            <a:off x="5810075" y="2571750"/>
            <a:ext cx="1571900" cy="1934525"/>
          </a:xfrm>
          <a:prstGeom prst="rect">
            <a:avLst/>
          </a:prstGeom>
          <a:noFill/>
          <a:ln>
            <a:noFill/>
          </a:ln>
        </p:spPr>
      </p:pic>
      <p:sp>
        <p:nvSpPr>
          <p:cNvPr id="162" name="Google Shape;162;p25"/>
          <p:cNvSpPr txBox="1"/>
          <p:nvPr>
            <p:ph idx="1" type="body"/>
          </p:nvPr>
        </p:nvSpPr>
        <p:spPr>
          <a:xfrm>
            <a:off x="5538825" y="1981275"/>
            <a:ext cx="2114400" cy="3915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1300"/>
              <a:t>Hyperparamater tuning:</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68" name="Google Shape;16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Finding accurate data in a format we could work with</a:t>
            </a:r>
            <a:endParaRPr/>
          </a:p>
          <a:p>
            <a:pPr indent="-342900" lvl="0" marL="457200" rtl="0" algn="l">
              <a:spcBef>
                <a:spcPts val="0"/>
              </a:spcBef>
              <a:spcAft>
                <a:spcPts val="0"/>
              </a:spcAft>
              <a:buSzPts val="1800"/>
              <a:buChar char="●"/>
            </a:pPr>
            <a:r>
              <a:rPr lang="en"/>
              <a:t>Limited data on certain players’ salaries/statistics over the years</a:t>
            </a:r>
            <a:endParaRPr/>
          </a:p>
          <a:p>
            <a:pPr indent="-342900" lvl="0" marL="457200" rtl="0" algn="l">
              <a:spcBef>
                <a:spcPts val="0"/>
              </a:spcBef>
              <a:spcAft>
                <a:spcPts val="0"/>
              </a:spcAft>
              <a:buSzPts val="1800"/>
              <a:buChar char="●"/>
            </a:pPr>
            <a:r>
              <a:rPr lang="en"/>
              <a:t>Using a limited amount of variables to train the model</a:t>
            </a:r>
            <a:endParaRPr/>
          </a:p>
          <a:p>
            <a:pPr indent="-342900" lvl="0" marL="457200" rtl="0" algn="l">
              <a:spcBef>
                <a:spcPts val="0"/>
              </a:spcBef>
              <a:spcAft>
                <a:spcPts val="0"/>
              </a:spcAft>
              <a:buSzPts val="1800"/>
              <a:buChar char="●"/>
            </a:pPr>
            <a:r>
              <a:rPr lang="en"/>
              <a:t>Data cleaning with large datasets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Plans and Next Steps</a:t>
            </a:r>
            <a:endParaRPr/>
          </a:p>
        </p:txBody>
      </p:sp>
      <p:sp>
        <p:nvSpPr>
          <p:cNvPr id="174" name="Google Shape;17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Expand the variables we used to train the model</a:t>
            </a:r>
            <a:endParaRPr/>
          </a:p>
          <a:p>
            <a:pPr indent="-317500" lvl="1" marL="914400" rtl="0" algn="l">
              <a:spcBef>
                <a:spcPts val="0"/>
              </a:spcBef>
              <a:spcAft>
                <a:spcPts val="0"/>
              </a:spcAft>
              <a:buSzPts val="1400"/>
              <a:buChar char="○"/>
            </a:pPr>
            <a:r>
              <a:rPr lang="en"/>
              <a:t>Further optimize the model or create a newer/better one</a:t>
            </a:r>
            <a:endParaRPr/>
          </a:p>
          <a:p>
            <a:pPr indent="-342900" lvl="0" marL="457200" rtl="0" algn="l">
              <a:spcBef>
                <a:spcPts val="0"/>
              </a:spcBef>
              <a:spcAft>
                <a:spcPts val="0"/>
              </a:spcAft>
              <a:buSzPts val="1800"/>
              <a:buChar char="●"/>
            </a:pPr>
            <a:r>
              <a:rPr lang="en"/>
              <a:t>Increase the sample size (i.e more players, more years)</a:t>
            </a:r>
            <a:endParaRPr/>
          </a:p>
          <a:p>
            <a:pPr indent="-342900" lvl="0" marL="457200" rtl="0" algn="l">
              <a:spcBef>
                <a:spcPts val="0"/>
              </a:spcBef>
              <a:spcAft>
                <a:spcPts val="0"/>
              </a:spcAft>
              <a:buSzPts val="1800"/>
              <a:buChar char="●"/>
            </a:pPr>
            <a:r>
              <a:rPr lang="en"/>
              <a:t>Create an interactive website where users can input any statistics to predict future earnings of any player in the NBA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 Can We Accurately Predict a Player’s Future Salary?</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Using Machine Learning, we aim to figure out whether we can create a model to predict a player’s salary based on their statistics. </a:t>
            </a:r>
            <a:br>
              <a:rPr lang="en"/>
            </a:br>
            <a:br>
              <a:rPr lang="en"/>
            </a:br>
            <a:r>
              <a:rPr lang="en"/>
              <a:t>A model that could predict a player’s future salary could be interesting to show the relationship between performance and the resulting contracts.</a:t>
            </a:r>
            <a:endParaRPr/>
          </a:p>
        </p:txBody>
      </p:sp>
      <p:pic>
        <p:nvPicPr>
          <p:cNvPr id="68" name="Google Shape;68;p14"/>
          <p:cNvPicPr preferRelativeResize="0"/>
          <p:nvPr/>
        </p:nvPicPr>
        <p:blipFill>
          <a:blip r:embed="rId3">
            <a:alphaModFix/>
          </a:blip>
          <a:stretch>
            <a:fillRect/>
          </a:stretch>
        </p:blipFill>
        <p:spPr>
          <a:xfrm>
            <a:off x="5257800" y="2788926"/>
            <a:ext cx="2560323" cy="1440176"/>
          </a:xfrm>
          <a:prstGeom prst="rect">
            <a:avLst/>
          </a:prstGeom>
          <a:noFill/>
          <a:ln>
            <a:noFill/>
          </a:ln>
        </p:spPr>
      </p:pic>
      <p:pic>
        <p:nvPicPr>
          <p:cNvPr id="69" name="Google Shape;69;p14"/>
          <p:cNvPicPr preferRelativeResize="0"/>
          <p:nvPr/>
        </p:nvPicPr>
        <p:blipFill>
          <a:blip r:embed="rId4">
            <a:alphaModFix/>
          </a:blip>
          <a:stretch>
            <a:fillRect/>
          </a:stretch>
        </p:blipFill>
        <p:spPr>
          <a:xfrm>
            <a:off x="7281325" y="2788925"/>
            <a:ext cx="1440176" cy="1440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and Data Delivery (ETL)</a:t>
            </a:r>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was sourced from nba_api, kaggle, and HoopsHype Salary database</a:t>
            </a:r>
            <a:endParaRPr/>
          </a:p>
          <a:p>
            <a:pPr indent="-342900" lvl="0" marL="457200" rtl="0" algn="l">
              <a:spcBef>
                <a:spcPts val="0"/>
              </a:spcBef>
              <a:spcAft>
                <a:spcPts val="0"/>
              </a:spcAft>
              <a:buSzPts val="1800"/>
              <a:buChar char="●"/>
            </a:pPr>
            <a:r>
              <a:rPr lang="en"/>
              <a:t>Using SQL, we created a database to house the player statistics and salaries over past years.</a:t>
            </a:r>
            <a:endParaRPr/>
          </a:p>
          <a:p>
            <a:pPr indent="0" lvl="0" marL="457200" rtl="0" algn="l">
              <a:spcBef>
                <a:spcPts val="1200"/>
              </a:spcBef>
              <a:spcAft>
                <a:spcPts val="1200"/>
              </a:spcAft>
              <a:buNone/>
            </a:pPr>
            <a:r>
              <a:t/>
            </a:r>
            <a:endParaRPr/>
          </a:p>
        </p:txBody>
      </p:sp>
      <p:pic>
        <p:nvPicPr>
          <p:cNvPr id="76" name="Google Shape;76;p15"/>
          <p:cNvPicPr preferRelativeResize="0"/>
          <p:nvPr/>
        </p:nvPicPr>
        <p:blipFill>
          <a:blip r:embed="rId3">
            <a:alphaModFix/>
          </a:blip>
          <a:stretch>
            <a:fillRect/>
          </a:stretch>
        </p:blipFill>
        <p:spPr>
          <a:xfrm>
            <a:off x="235875" y="2780275"/>
            <a:ext cx="3325099" cy="1870374"/>
          </a:xfrm>
          <a:prstGeom prst="rect">
            <a:avLst/>
          </a:prstGeom>
          <a:noFill/>
          <a:ln>
            <a:noFill/>
          </a:ln>
        </p:spPr>
      </p:pic>
      <p:pic>
        <p:nvPicPr>
          <p:cNvPr id="77" name="Google Shape;77;p15"/>
          <p:cNvPicPr preferRelativeResize="0"/>
          <p:nvPr/>
        </p:nvPicPr>
        <p:blipFill>
          <a:blip r:embed="rId4">
            <a:alphaModFix/>
          </a:blip>
          <a:stretch>
            <a:fillRect/>
          </a:stretch>
        </p:blipFill>
        <p:spPr>
          <a:xfrm>
            <a:off x="6664550" y="2482900"/>
            <a:ext cx="2167750" cy="2167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235875" y="116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Numbers</a:t>
            </a:r>
            <a:endParaRPr/>
          </a:p>
        </p:txBody>
      </p:sp>
      <p:pic>
        <p:nvPicPr>
          <p:cNvPr id="83" name="Google Shape;83;p16"/>
          <p:cNvPicPr preferRelativeResize="0"/>
          <p:nvPr/>
        </p:nvPicPr>
        <p:blipFill>
          <a:blip r:embed="rId3">
            <a:alphaModFix/>
          </a:blip>
          <a:stretch>
            <a:fillRect/>
          </a:stretch>
        </p:blipFill>
        <p:spPr>
          <a:xfrm>
            <a:off x="63200" y="796612"/>
            <a:ext cx="5256274" cy="2766725"/>
          </a:xfrm>
          <a:prstGeom prst="rect">
            <a:avLst/>
          </a:prstGeom>
          <a:noFill/>
          <a:ln>
            <a:noFill/>
          </a:ln>
        </p:spPr>
      </p:pic>
      <p:pic>
        <p:nvPicPr>
          <p:cNvPr id="84" name="Google Shape;84;p16"/>
          <p:cNvPicPr preferRelativeResize="0"/>
          <p:nvPr/>
        </p:nvPicPr>
        <p:blipFill rotWithShape="1">
          <a:blip r:embed="rId4">
            <a:alphaModFix/>
          </a:blip>
          <a:srcRect b="0" l="-3030" r="3030" t="0"/>
          <a:stretch/>
        </p:blipFill>
        <p:spPr>
          <a:xfrm>
            <a:off x="5054925" y="796600"/>
            <a:ext cx="4089075" cy="4258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ETL Process</a:t>
            </a:r>
            <a:endParaRPr/>
          </a:p>
        </p:txBody>
      </p:sp>
      <p:pic>
        <p:nvPicPr>
          <p:cNvPr id="90" name="Google Shape;90;p17"/>
          <p:cNvPicPr preferRelativeResize="0"/>
          <p:nvPr/>
        </p:nvPicPr>
        <p:blipFill rotWithShape="1">
          <a:blip r:embed="rId3">
            <a:alphaModFix/>
          </a:blip>
          <a:srcRect b="0" l="6881" r="0" t="0"/>
          <a:stretch/>
        </p:blipFill>
        <p:spPr>
          <a:xfrm>
            <a:off x="3701425" y="1152475"/>
            <a:ext cx="5130875" cy="3481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8"/>
          <p:cNvPicPr preferRelativeResize="0"/>
          <p:nvPr/>
        </p:nvPicPr>
        <p:blipFill>
          <a:blip r:embed="rId3">
            <a:alphaModFix/>
          </a:blip>
          <a:stretch>
            <a:fillRect/>
          </a:stretch>
        </p:blipFill>
        <p:spPr>
          <a:xfrm>
            <a:off x="161425" y="127350"/>
            <a:ext cx="8773350" cy="4971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19"/>
          <p:cNvPicPr preferRelativeResize="0"/>
          <p:nvPr/>
        </p:nvPicPr>
        <p:blipFill>
          <a:blip r:embed="rId3">
            <a:alphaModFix/>
          </a:blip>
          <a:stretch>
            <a:fillRect/>
          </a:stretch>
        </p:blipFill>
        <p:spPr>
          <a:xfrm>
            <a:off x="0" y="136603"/>
            <a:ext cx="6878400" cy="2876975"/>
          </a:xfrm>
          <a:prstGeom prst="rect">
            <a:avLst/>
          </a:prstGeom>
          <a:noFill/>
          <a:ln>
            <a:noFill/>
          </a:ln>
        </p:spPr>
      </p:pic>
      <p:pic>
        <p:nvPicPr>
          <p:cNvPr id="105" name="Google Shape;105;p19"/>
          <p:cNvPicPr preferRelativeResize="0"/>
          <p:nvPr/>
        </p:nvPicPr>
        <p:blipFill>
          <a:blip r:embed="rId4">
            <a:alphaModFix/>
          </a:blip>
          <a:stretch>
            <a:fillRect/>
          </a:stretch>
        </p:blipFill>
        <p:spPr>
          <a:xfrm>
            <a:off x="1863252" y="2159800"/>
            <a:ext cx="7227373" cy="2876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20"/>
          <p:cNvPicPr preferRelativeResize="0"/>
          <p:nvPr/>
        </p:nvPicPr>
        <p:blipFill>
          <a:blip r:embed="rId3">
            <a:alphaModFix/>
          </a:blip>
          <a:stretch>
            <a:fillRect/>
          </a:stretch>
        </p:blipFill>
        <p:spPr>
          <a:xfrm>
            <a:off x="530213" y="0"/>
            <a:ext cx="8083575"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Visualizations</a:t>
            </a:r>
            <a:endParaRPr/>
          </a:p>
        </p:txBody>
      </p:sp>
      <p:sp>
        <p:nvSpPr>
          <p:cNvPr id="118" name="Google Shape;11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Tableau, we created some visualizations to graphically show the relationships between various factors and a player’s salary</a:t>
            </a:r>
            <a:endParaRPr/>
          </a:p>
        </p:txBody>
      </p:sp>
      <p:pic>
        <p:nvPicPr>
          <p:cNvPr id="119" name="Google Shape;119;p21"/>
          <p:cNvPicPr preferRelativeResize="0"/>
          <p:nvPr/>
        </p:nvPicPr>
        <p:blipFill>
          <a:blip r:embed="rId3">
            <a:alphaModFix/>
          </a:blip>
          <a:stretch>
            <a:fillRect/>
          </a:stretch>
        </p:blipFill>
        <p:spPr>
          <a:xfrm>
            <a:off x="172874" y="2447187"/>
            <a:ext cx="1996048" cy="1893773"/>
          </a:xfrm>
          <a:prstGeom prst="rect">
            <a:avLst/>
          </a:prstGeom>
          <a:noFill/>
          <a:ln>
            <a:noFill/>
          </a:ln>
        </p:spPr>
      </p:pic>
      <p:pic>
        <p:nvPicPr>
          <p:cNvPr id="120" name="Google Shape;120;p21"/>
          <p:cNvPicPr preferRelativeResize="0"/>
          <p:nvPr/>
        </p:nvPicPr>
        <p:blipFill rotWithShape="1">
          <a:blip r:embed="rId4">
            <a:alphaModFix/>
          </a:blip>
          <a:srcRect b="0" l="0" r="0" t="0"/>
          <a:stretch/>
        </p:blipFill>
        <p:spPr>
          <a:xfrm>
            <a:off x="2458875" y="2447200"/>
            <a:ext cx="1996048" cy="1893778"/>
          </a:xfrm>
          <a:prstGeom prst="rect">
            <a:avLst/>
          </a:prstGeom>
          <a:noFill/>
          <a:ln>
            <a:noFill/>
          </a:ln>
        </p:spPr>
      </p:pic>
      <p:pic>
        <p:nvPicPr>
          <p:cNvPr id="121" name="Google Shape;121;p21"/>
          <p:cNvPicPr preferRelativeResize="0"/>
          <p:nvPr/>
        </p:nvPicPr>
        <p:blipFill>
          <a:blip r:embed="rId5">
            <a:alphaModFix/>
          </a:blip>
          <a:stretch>
            <a:fillRect/>
          </a:stretch>
        </p:blipFill>
        <p:spPr>
          <a:xfrm>
            <a:off x="4744875" y="2447200"/>
            <a:ext cx="1996048" cy="1893807"/>
          </a:xfrm>
          <a:prstGeom prst="rect">
            <a:avLst/>
          </a:prstGeom>
          <a:noFill/>
          <a:ln>
            <a:noFill/>
          </a:ln>
        </p:spPr>
      </p:pic>
      <p:pic>
        <p:nvPicPr>
          <p:cNvPr id="122" name="Google Shape;122;p21"/>
          <p:cNvPicPr preferRelativeResize="0"/>
          <p:nvPr/>
        </p:nvPicPr>
        <p:blipFill>
          <a:blip r:embed="rId6">
            <a:alphaModFix/>
          </a:blip>
          <a:stretch>
            <a:fillRect/>
          </a:stretch>
        </p:blipFill>
        <p:spPr>
          <a:xfrm>
            <a:off x="7030875" y="2447200"/>
            <a:ext cx="1996048" cy="18937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